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413" r:id="rId3"/>
    <p:sldId id="414" r:id="rId4"/>
    <p:sldId id="415" r:id="rId5"/>
    <p:sldId id="416" r:id="rId6"/>
    <p:sldId id="417" r:id="rId7"/>
    <p:sldId id="418" r:id="rId8"/>
    <p:sldId id="429" r:id="rId9"/>
    <p:sldId id="419" r:id="rId10"/>
    <p:sldId id="420" r:id="rId11"/>
    <p:sldId id="421" r:id="rId12"/>
    <p:sldId id="422" r:id="rId13"/>
    <p:sldId id="423" r:id="rId14"/>
    <p:sldId id="424" r:id="rId15"/>
    <p:sldId id="425" r:id="rId16"/>
    <p:sldId id="427" r:id="rId17"/>
    <p:sldId id="426" r:id="rId18"/>
    <p:sldId id="428" r:id="rId19"/>
    <p:sldId id="430" r:id="rId20"/>
    <p:sldId id="431" r:id="rId21"/>
    <p:sldId id="432" r:id="rId22"/>
    <p:sldId id="434" r:id="rId23"/>
    <p:sldId id="435" r:id="rId24"/>
    <p:sldId id="433" r:id="rId25"/>
    <p:sldId id="436" r:id="rId26"/>
    <p:sldId id="437" r:id="rId27"/>
    <p:sldId id="438" r:id="rId28"/>
    <p:sldId id="439" r:id="rId29"/>
    <p:sldId id="440" r:id="rId30"/>
    <p:sldId id="441" r:id="rId31"/>
    <p:sldId id="442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56"/>
    <p:restoredTop sz="84169"/>
  </p:normalViewPr>
  <p:slideViewPr>
    <p:cSldViewPr snapToGrid="0" snapToObjects="1">
      <p:cViewPr varScale="1">
        <p:scale>
          <a:sx n="92" d="100"/>
          <a:sy n="92" d="100"/>
        </p:scale>
        <p:origin x="195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1/4/18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18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03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87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32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8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52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6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42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64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95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7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45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78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42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63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43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73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09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81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9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58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32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13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stackoverflow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wdirect.github.io/" TargetMode="External"/><Relationship Id="rId4" Type="http://schemas.openxmlformats.org/officeDocument/2006/relationships/hyperlink" Target="https://github.com/houghb/savvy" TargetMode="External"/><Relationship Id="rId5" Type="http://schemas.openxmlformats.org/officeDocument/2006/relationships/hyperlink" Target="https://github.com/hanghu/HomeIn" TargetMode="External"/><Relationship Id="rId6" Type="http://schemas.openxmlformats.org/officeDocument/2006/relationships/hyperlink" Target="http://cdn.rawgit.com/hanghu/HomeIn/master/Examples/Map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ughb/savvy" TargetMode="External"/><Relationship Id="rId4" Type="http://schemas.openxmlformats.org/officeDocument/2006/relationships/hyperlink" Target="https://github.com/hanghu/HomeIn" TargetMode="External"/><Relationship Id="rId5" Type="http://schemas.openxmlformats.org/officeDocument/2006/relationships/hyperlink" Target="http://cdn.rawgit.com/hanghu/HomeIn/master/Examples/Map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ylight.com/dayhtml/doc/theory/theory.smiles.html" TargetMode="External"/><Relationship Id="rId4" Type="http://schemas.openxmlformats.org/officeDocument/2006/relationships/hyperlink" Target="http://faculty.washington.edu/dacb/HCEPDB_moldata.zi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ixelbeat.org/cmdline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gineering" TargetMode="External"/><Relationship Id="rId4" Type="http://schemas.openxmlformats.org/officeDocument/2006/relationships/hyperlink" Target="https://en.wikipedia.org/wiki/Software_design" TargetMode="External"/><Relationship Id="rId5" Type="http://schemas.openxmlformats.org/officeDocument/2006/relationships/hyperlink" Target="https://en.wikipedia.org/wiki/Software_development" TargetMode="External"/><Relationship Id="rId6" Type="http://schemas.openxmlformats.org/officeDocument/2006/relationships/hyperlink" Target="https://en.wikipedia.org/wiki/Implementation" TargetMode="External"/><Relationship Id="rId7" Type="http://schemas.openxmlformats.org/officeDocument/2006/relationships/hyperlink" Target="https://en.wikipedia.org/wiki/Software_testing" TargetMode="External"/><Relationship Id="rId8" Type="http://schemas.openxmlformats.org/officeDocument/2006/relationships/hyperlink" Target="https://en.wikipedia.org/wiki/Software_maintenance" TargetMode="External"/><Relationship Id="rId9" Type="http://schemas.openxmlformats.org/officeDocument/2006/relationships/hyperlink" Target="https://en.wikipedia.org/wiki/Softwar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://www.forbes.com/sites/gilpress/2013/05/28/a-very-short-history-of-data-scienc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Software Engineering for Data Scientists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David A. C. Beck (dacb)</a:t>
            </a:r>
          </a:p>
          <a:p>
            <a:r>
              <a:rPr lang="en-US" dirty="0" smtClean="0"/>
              <a:t>Chemical Engineering &amp; </a:t>
            </a:r>
            <a:r>
              <a:rPr lang="en-US" dirty="0" err="1" smtClean="0"/>
              <a:t>eScience</a:t>
            </a:r>
            <a:r>
              <a:rPr lang="en-US" dirty="0" smtClean="0"/>
              <a:t> Institute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94360" y="2812059"/>
            <a:ext cx="777240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UW DIRECT</a:t>
            </a:r>
          </a:p>
          <a:p>
            <a:r>
              <a:rPr lang="en-US" sz="2400" dirty="0"/>
              <a:t>(Data Intensive Research Enabling Cutting-edge Tech)</a:t>
            </a:r>
          </a:p>
          <a:p>
            <a:r>
              <a:rPr lang="en-US" sz="3600" dirty="0" smtClean="0">
                <a:hlinkClick r:id="rId6"/>
              </a:rPr>
              <a:t>https</a:t>
            </a:r>
            <a:r>
              <a:rPr lang="en-US" sz="3600" dirty="0">
                <a:hlinkClick r:id="rId6"/>
              </a:rPr>
              <a:t>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Scientific software stack (AKA ecosystem)</a:t>
            </a:r>
          </a:p>
          <a:p>
            <a:pPr lvl="2"/>
            <a:r>
              <a:rPr lang="en-US" dirty="0" err="1" smtClean="0"/>
              <a:t>numpy</a:t>
            </a:r>
            <a:r>
              <a:rPr lang="en-US" dirty="0" smtClean="0"/>
              <a:t>, pandas,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Search, evaluate and integrate into your code externally developed packages</a:t>
            </a:r>
          </a:p>
          <a:p>
            <a:pPr lvl="1"/>
            <a:r>
              <a:rPr lang="en-US" dirty="0" smtClean="0"/>
              <a:t>How to create your own Python packages</a:t>
            </a:r>
          </a:p>
          <a:p>
            <a:pPr lvl="1"/>
            <a:r>
              <a:rPr lang="en-US" dirty="0" smtClean="0">
                <a:hlinkClick r:id="rId3"/>
              </a:rPr>
              <a:t>How to find help when you are stuck</a:t>
            </a:r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185775" y="4709574"/>
            <a:ext cx="3832964" cy="2130360"/>
            <a:chOff x="4572000" y="4527012"/>
            <a:chExt cx="3832964" cy="2130360"/>
          </a:xfrm>
        </p:grpSpPr>
        <p:grpSp>
          <p:nvGrpSpPr>
            <p:cNvPr id="9" name="Group 8"/>
            <p:cNvGrpSpPr/>
            <p:nvPr/>
          </p:nvGrpSpPr>
          <p:grpSpPr>
            <a:xfrm>
              <a:off x="6313118" y="4527012"/>
              <a:ext cx="2091846" cy="2130360"/>
              <a:chOff x="3369502" y="4527012"/>
              <a:chExt cx="2091846" cy="213036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369502" y="4527012"/>
                <a:ext cx="2091846" cy="425885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chemeClr val="tx1"/>
                    </a:solidFill>
                  </a:rPr>
                  <a:t>scikit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-learn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3369502" y="4952897"/>
                <a:ext cx="2091846" cy="425885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pandas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3369502" y="5378782"/>
                <a:ext cx="2091846" cy="425885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chemeClr val="tx1"/>
                    </a:solidFill>
                  </a:rPr>
                  <a:t>numpy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369502" y="5804667"/>
                <a:ext cx="2091846" cy="425885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Python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369502" y="6231487"/>
                <a:ext cx="2091846" cy="425885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operating system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4572000" y="5222392"/>
              <a:ext cx="172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 software stack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0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to develop </a:t>
            </a:r>
            <a:r>
              <a:rPr lang="en-US" b="1" dirty="0" smtClean="0"/>
              <a:t>unit tests </a:t>
            </a:r>
            <a:r>
              <a:rPr lang="en-US" dirty="0" smtClean="0"/>
              <a:t>to validate your code</a:t>
            </a:r>
          </a:p>
          <a:p>
            <a:r>
              <a:rPr lang="en-US" dirty="0" smtClean="0"/>
              <a:t>How to write software that can be </a:t>
            </a:r>
            <a:r>
              <a:rPr lang="en-US" b="1" dirty="0" smtClean="0"/>
              <a:t>read by people </a:t>
            </a:r>
            <a:r>
              <a:rPr lang="en-US" dirty="0" smtClean="0"/>
              <a:t>and machines</a:t>
            </a:r>
          </a:p>
          <a:p>
            <a:r>
              <a:rPr lang="en-US" dirty="0" smtClean="0"/>
              <a:t>How to develop software that can be used by others, including</a:t>
            </a:r>
          </a:p>
          <a:p>
            <a:pPr lvl="1"/>
            <a:r>
              <a:rPr lang="en-US" dirty="0" smtClean="0"/>
              <a:t>Open source code sharing on GitHub</a:t>
            </a:r>
          </a:p>
          <a:p>
            <a:pPr lvl="1"/>
            <a:r>
              <a:rPr lang="en-US" dirty="0" smtClean="0"/>
              <a:t>Licensing guidelines</a:t>
            </a:r>
          </a:p>
          <a:p>
            <a:pPr lvl="1"/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Installation and setup tools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6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version control to track code development</a:t>
            </a:r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87" y="2130467"/>
            <a:ext cx="3461098" cy="4614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900" y="2305758"/>
            <a:ext cx="5679684" cy="426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0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functions</a:t>
            </a:r>
          </a:p>
          <a:p>
            <a:pPr lvl="1"/>
            <a:r>
              <a:rPr lang="en-US" dirty="0" smtClean="0"/>
              <a:t>Avoid duplicated code</a:t>
            </a:r>
          </a:p>
          <a:p>
            <a:pPr lvl="1"/>
            <a:r>
              <a:rPr lang="en-US" dirty="0" smtClean="0"/>
              <a:t>Codify repeated operations</a:t>
            </a:r>
          </a:p>
          <a:p>
            <a:r>
              <a:rPr lang="en-US" dirty="0" smtClean="0"/>
              <a:t>How to write code in </a:t>
            </a:r>
            <a:r>
              <a:rPr lang="en-US" b="1" i="1" dirty="0" smtClean="0">
                <a:latin typeface="Comic Sans MS" charset="0"/>
                <a:ea typeface="Comic Sans MS" charset="0"/>
                <a:cs typeface="Comic Sans MS" charset="0"/>
              </a:rPr>
              <a:t>style</a:t>
            </a:r>
            <a:endParaRPr lang="en-US" i="1" dirty="0" smtClean="0">
              <a:latin typeface="Comic Sans MS" charset="0"/>
              <a:ea typeface="Comic Sans MS" charset="0"/>
              <a:cs typeface="Comic Sans MS" charset="0"/>
            </a:endParaRPr>
          </a:p>
          <a:p>
            <a:r>
              <a:rPr lang="en-US" dirty="0" smtClean="0"/>
              <a:t>How to create technical specifications for what a piece of software will do</a:t>
            </a:r>
          </a:p>
          <a:p>
            <a:r>
              <a:rPr lang="en-US" dirty="0" smtClean="0"/>
              <a:t>How to code effectively in teams</a:t>
            </a:r>
          </a:p>
          <a:p>
            <a:r>
              <a:rPr lang="en-US" dirty="0" smtClean="0"/>
              <a:t>How to communicate about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66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reproducible software environments</a:t>
            </a:r>
          </a:p>
          <a:p>
            <a:r>
              <a:rPr lang="en-US" dirty="0" smtClean="0"/>
              <a:t>Basic relational algebra and SQL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204" y="3368191"/>
            <a:ext cx="4903592" cy="347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1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Companion class</a:t>
            </a:r>
          </a:p>
          <a:p>
            <a:pPr lvl="1"/>
            <a:r>
              <a:rPr lang="en-US" dirty="0" smtClean="0"/>
              <a:t>Data Science Methods for Clean Energy Research</a:t>
            </a:r>
          </a:p>
          <a:p>
            <a:pPr lvl="1"/>
            <a:r>
              <a:rPr lang="en-US" dirty="0" smtClean="0"/>
              <a:t>Syllabi are integrated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uwdirect.github.io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/>
              <a:t>Group based project </a:t>
            </a:r>
            <a:r>
              <a:rPr lang="en-US" dirty="0" smtClean="0"/>
              <a:t>work</a:t>
            </a:r>
          </a:p>
          <a:p>
            <a:pPr lvl="2"/>
            <a:r>
              <a:rPr lang="en-US" dirty="0" smtClean="0"/>
              <a:t>One project for both classes</a:t>
            </a:r>
          </a:p>
          <a:p>
            <a:pPr lvl="2"/>
            <a:r>
              <a:rPr lang="en-US" dirty="0" smtClean="0">
                <a:hlinkClick r:id="rId4"/>
              </a:rPr>
              <a:t>https://github.com/houghb/savvy</a:t>
            </a:r>
            <a:endParaRPr lang="en-US" dirty="0" smtClean="0"/>
          </a:p>
          <a:p>
            <a:pPr lvl="2"/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://github.com/hanghu/HomeIn</a:t>
            </a:r>
            <a:endParaRPr lang="en-US" dirty="0"/>
          </a:p>
          <a:p>
            <a:pPr lvl="3"/>
            <a:r>
              <a:rPr lang="en-US" dirty="0">
                <a:hlinkClick r:id="rId6"/>
              </a:rPr>
              <a:t>http://cdn.rawgit.com/hanghu/HomeIn/master/Examples/Map.html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29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Coding basics in Python (~2 weeks)</a:t>
            </a:r>
          </a:p>
          <a:p>
            <a:pPr lvl="1"/>
            <a:r>
              <a:rPr lang="en-US" dirty="0" err="1" smtClean="0"/>
              <a:t>Jupyter</a:t>
            </a:r>
            <a:r>
              <a:rPr lang="en-US" dirty="0" smtClean="0"/>
              <a:t> notebooks (formerly known as </a:t>
            </a:r>
            <a:r>
              <a:rPr lang="en-US" dirty="0" err="1" smtClean="0"/>
              <a:t>iPython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Version control</a:t>
            </a:r>
          </a:p>
          <a:p>
            <a:r>
              <a:rPr lang="en-US" dirty="0" smtClean="0"/>
              <a:t>Practical Software Engineering (~3 weeks)</a:t>
            </a:r>
          </a:p>
          <a:p>
            <a:pPr lvl="1"/>
            <a:r>
              <a:rPr lang="en-US" dirty="0" smtClean="0"/>
              <a:t>Debugging and unit tests</a:t>
            </a:r>
          </a:p>
          <a:p>
            <a:pPr lvl="1"/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Programming style</a:t>
            </a:r>
          </a:p>
          <a:p>
            <a:pPr lvl="1"/>
            <a:r>
              <a:rPr lang="en-US" dirty="0" smtClean="0"/>
              <a:t>Technical design and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213689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Coding in teams (~1 week)</a:t>
            </a:r>
          </a:p>
          <a:p>
            <a:pPr lvl="1"/>
            <a:r>
              <a:rPr lang="en-US" dirty="0" smtClean="0"/>
              <a:t>The role of version control</a:t>
            </a:r>
          </a:p>
          <a:p>
            <a:pPr lvl="1"/>
            <a:r>
              <a:rPr lang="en-US" dirty="0" smtClean="0"/>
              <a:t>Technology reviews</a:t>
            </a:r>
          </a:p>
          <a:p>
            <a:pPr lvl="1"/>
            <a:r>
              <a:rPr lang="en-US" dirty="0" smtClean="0"/>
              <a:t>Standups</a:t>
            </a:r>
          </a:p>
          <a:p>
            <a:r>
              <a:rPr lang="en-US" dirty="0" smtClean="0"/>
              <a:t>Group based project work (remainder)</a:t>
            </a:r>
          </a:p>
          <a:p>
            <a:pPr lvl="1"/>
            <a:r>
              <a:rPr lang="en-US" dirty="0" smtClean="0"/>
              <a:t>DSMCER more on this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github.com/houghb/savvy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github.com/hanghu/HomeIn</a:t>
            </a:r>
            <a:endParaRPr lang="en-US" dirty="0" smtClean="0"/>
          </a:p>
          <a:p>
            <a:pPr lvl="2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cdn.rawgit.com/hanghu/HomeIn/master/Examples/Map.html</a:t>
            </a: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366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Homework is cumulative</a:t>
            </a:r>
          </a:p>
          <a:p>
            <a:r>
              <a:rPr lang="en-US" dirty="0" smtClean="0"/>
              <a:t>Homework prepares you for the project</a:t>
            </a:r>
          </a:p>
          <a:p>
            <a:r>
              <a:rPr lang="en-US" dirty="0" smtClean="0"/>
              <a:t>Do the gosh darn homework!</a:t>
            </a:r>
            <a:endParaRPr lang="en-US" dirty="0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953785"/>
              </p:ext>
            </p:extLst>
          </p:nvPr>
        </p:nvGraphicFramePr>
        <p:xfrm>
          <a:off x="2095500" y="1705826"/>
          <a:ext cx="4953000" cy="2672409"/>
        </p:xfrm>
        <a:graphic>
          <a:graphicData uri="http://schemas.openxmlformats.org/drawingml/2006/table">
            <a:tbl>
              <a:tblPr/>
              <a:tblGrid>
                <a:gridCol w="3352800"/>
                <a:gridCol w="1600200"/>
              </a:tblGrid>
              <a:tr h="693106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Component</a:t>
                      </a:r>
                      <a:endParaRPr kumimoji="0" lang="en-US" altLang="x-non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%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613776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Homework</a:t>
                      </a:r>
                      <a:endParaRPr kumimoji="0" lang="en-US" altLang="x-none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30</a:t>
                      </a:r>
                      <a:endParaRPr kumimoji="0" lang="en-US" altLang="x-none" sz="3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70814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Class participation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15</a:t>
                      </a:r>
                      <a:endParaRPr kumimoji="0" lang="en-US" altLang="x-none" sz="3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657419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Class project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55</a:t>
                      </a:r>
                      <a:endParaRPr kumimoji="0" lang="en-US" altLang="x-none" sz="3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88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to content!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759934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5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is that guy Dave?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Same guy as this morning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8224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Data!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730690"/>
              </p:ext>
            </p:extLst>
          </p:nvPr>
        </p:nvGraphicFramePr>
        <p:xfrm>
          <a:off x="457200" y="2163872"/>
          <a:ext cx="8229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 / column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Units / 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CEPD id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655365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SMILES_str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SMILES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C1C=CC=C1c1cc2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stoich_str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stoichiometry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C18H9N3OSSe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394.3151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power conv. </a:t>
                      </a:r>
                      <a:r>
                        <a:rPr lang="en-US" dirty="0" err="1" smtClean="0"/>
                        <a:t>effec</a:t>
                      </a:r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5.16195320211971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 circ.</a:t>
                      </a:r>
                      <a:r>
                        <a:rPr lang="en-US" baseline="0" dirty="0" smtClean="0"/>
                        <a:t>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0.86760078740294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short circ. density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91.5675749599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e_homo_alpha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occ.</a:t>
                      </a:r>
                      <a:r>
                        <a:rPr lang="en-US" baseline="0" dirty="0" smtClean="0"/>
                        <a:t> mol. orb.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-5.46760078740294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e_gap_alpha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LUMO-HOMO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2.02294443593306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e_lumo_alpha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low occ. mol.</a:t>
                      </a:r>
                      <a:r>
                        <a:rPr lang="en-US" baseline="0" dirty="0" smtClean="0"/>
                        <a:t> orb.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-3.444656351469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tmp_smiles_str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C1C=CC=C1c1cc2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1719384"/>
            <a:ext cx="844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Harvard Clean Energy Project: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faculty.washington.edu/dacb/HCEPDB_moldata.zip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69518" y="2088716"/>
            <a:ext cx="8404964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DO NOT REDISTRIBUTE!</a:t>
            </a:r>
          </a:p>
          <a:p>
            <a:endParaRPr lang="en-US" sz="3600" b="1" dirty="0" smtClean="0">
              <a:solidFill>
                <a:srgbClr val="FF0000"/>
              </a:solidFill>
            </a:endParaRPr>
          </a:p>
          <a:p>
            <a:r>
              <a:rPr lang="en-US" sz="3600" b="1" dirty="0" smtClean="0">
                <a:solidFill>
                  <a:srgbClr val="FF0000"/>
                </a:solidFill>
              </a:rPr>
              <a:t>DO NOT USE THIS DATA IN YOUR RESEARCH WITHOUT CREDITING </a:t>
            </a:r>
          </a:p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HARVARD CLEAN ENERGY POJECT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7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schema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“metadata” or schema</a:t>
            </a:r>
          </a:p>
          <a:p>
            <a:pPr lvl="1"/>
            <a:r>
              <a:rPr lang="en-US" dirty="0" smtClean="0"/>
              <a:t>Data types</a:t>
            </a:r>
          </a:p>
          <a:p>
            <a:pPr lvl="1"/>
            <a:r>
              <a:rPr lang="en-US" dirty="0" smtClean="0"/>
              <a:t>Units</a:t>
            </a:r>
          </a:p>
          <a:p>
            <a:pPr lvl="1"/>
            <a:r>
              <a:rPr lang="en-US" dirty="0" smtClean="0"/>
              <a:t>“keys” (unique identifiers for molecules)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164" y="3839857"/>
            <a:ext cx="4847833" cy="26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4402138"/>
            <a:ext cx="1397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 system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File – container of data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Directory – container of files and directories</a:t>
            </a:r>
          </a:p>
          <a:p>
            <a:pPr marL="457200" indent="-457200"/>
            <a:r>
              <a:rPr lang="en-US" altLang="x-none" dirty="0"/>
              <a:t>Directories are organized into a tree</a:t>
            </a:r>
          </a:p>
          <a:p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540000" y="4795838"/>
            <a:ext cx="835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x-none">
                <a:solidFill>
                  <a:schemeClr val="tx1"/>
                </a:solidFill>
              </a:rPr>
              <a:t>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75" y="4417219"/>
            <a:ext cx="21336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387850" y="4800600"/>
            <a:ext cx="1501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x-none" dirty="0">
                <a:solidFill>
                  <a:schemeClr val="tx1"/>
                </a:solidFill>
              </a:rPr>
              <a:t>README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78" y="3149791"/>
            <a:ext cx="1397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25" y="5689600"/>
            <a:ext cx="21336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436617" y="6077668"/>
            <a:ext cx="12968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mtClean="0"/>
              <a:t>HCEPDB.csv</a:t>
            </a:r>
            <a:endParaRPr lang="en-US" dirty="0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649912" y="4786709"/>
            <a:ext cx="2644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038600" y="6019800"/>
            <a:ext cx="968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87357" y="4808016"/>
            <a:ext cx="152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 smtClean="0"/>
              <a:t>Sub-d</a:t>
            </a:r>
            <a:r>
              <a:rPr lang="en-US" altLang="x-none" smtClean="0">
                <a:solidFill>
                  <a:schemeClr val="tx1"/>
                </a:solidFill>
              </a:rPr>
              <a:t>irectory</a:t>
            </a:r>
            <a:endParaRPr lang="en-US" altLang="x-none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327525" y="3666824"/>
            <a:ext cx="26447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 dirty="0" smtClean="0">
                <a:solidFill>
                  <a:schemeClr val="tx1"/>
                </a:solidFill>
              </a:rPr>
              <a:t>Directory (AKA </a:t>
            </a:r>
            <a:r>
              <a:rPr lang="en-US" altLang="x-none" dirty="0" err="1" smtClean="0">
                <a:solidFill>
                  <a:schemeClr val="tx1"/>
                </a:solidFill>
              </a:rPr>
              <a:t>dir</a:t>
            </a:r>
            <a:r>
              <a:rPr lang="en-US" altLang="x-none" dirty="0" smtClean="0">
                <a:solidFill>
                  <a:schemeClr val="tx1"/>
                </a:solidFill>
              </a:rPr>
              <a:t>)</a:t>
            </a:r>
            <a:endParaRPr lang="en-US" altLang="x-none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176588" y="4313238"/>
            <a:ext cx="436562" cy="2040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613150" y="4313238"/>
            <a:ext cx="425450" cy="21308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914650" y="5505228"/>
            <a:ext cx="64428" cy="27637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53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GUI vs. Command line</a:t>
            </a:r>
            <a:endParaRPr lang="en-US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457200" y="1635690"/>
            <a:ext cx="8229600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dirty="0" smtClean="0"/>
              <a:t>Graphical User Interface (GUI)</a:t>
            </a:r>
          </a:p>
          <a:p>
            <a:endParaRPr lang="en-US" altLang="x-none" dirty="0" smtClean="0"/>
          </a:p>
          <a:p>
            <a:endParaRPr lang="en-US" altLang="x-none" dirty="0" smtClean="0"/>
          </a:p>
          <a:p>
            <a:endParaRPr lang="en-US" altLang="x-none" dirty="0" smtClean="0"/>
          </a:p>
          <a:p>
            <a:endParaRPr lang="en-US" altLang="x-none" dirty="0" smtClean="0"/>
          </a:p>
          <a:p>
            <a:r>
              <a:rPr lang="en-US" altLang="x-none" dirty="0" smtClean="0"/>
              <a:t>Command Line Interface (CLI)</a:t>
            </a:r>
            <a:endParaRPr lang="en-US" altLang="x-none" dirty="0"/>
          </a:p>
        </p:txBody>
      </p:sp>
      <p:pic>
        <p:nvPicPr>
          <p:cNvPr id="2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2245290"/>
            <a:ext cx="3463925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45290"/>
            <a:ext cx="3662363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63" y="5134540"/>
            <a:ext cx="3657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867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pointy </a:t>
            </a:r>
            <a:r>
              <a:rPr lang="en-US" dirty="0" err="1" smtClean="0"/>
              <a:t>clicky</a:t>
            </a:r>
            <a:r>
              <a:rPr lang="en-US" dirty="0" smtClean="0"/>
              <a:t> bad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you preserve a record of your actions?</a:t>
            </a:r>
          </a:p>
          <a:p>
            <a:endParaRPr lang="en-US" dirty="0"/>
          </a:p>
          <a:p>
            <a:r>
              <a:rPr lang="en-US" dirty="0" smtClean="0"/>
              <a:t>Using the command line you get history</a:t>
            </a:r>
          </a:p>
          <a:p>
            <a:endParaRPr lang="en-US" dirty="0"/>
          </a:p>
          <a:p>
            <a:r>
              <a:rPr lang="en-US" dirty="0" smtClean="0"/>
              <a:t>You can collect your commands into a ‘script’ that can be reused to exactly duplicate your procedure</a:t>
            </a:r>
          </a:p>
        </p:txBody>
      </p:sp>
    </p:spTree>
    <p:extLst>
      <p:ext uri="{BB962C8B-B14F-4D97-AF65-F5344CB8AC3E}">
        <p14:creationId xmlns:p14="http://schemas.microsoft.com/office/powerpoint/2010/main" val="96569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command line?</a:t>
            </a:r>
          </a:p>
          <a:p>
            <a:pPr lvl="1"/>
            <a:r>
              <a:rPr lang="en-US" dirty="0" smtClean="0"/>
              <a:t>Also known as a ‘shell’</a:t>
            </a:r>
          </a:p>
          <a:p>
            <a:pPr lvl="1"/>
            <a:r>
              <a:rPr lang="en-US" dirty="0" smtClean="0"/>
              <a:t>Most common shell is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bash</a:t>
            </a:r>
            <a:r>
              <a:rPr lang="en-US" dirty="0" smtClean="0"/>
              <a:t> (what we will use)</a:t>
            </a:r>
          </a:p>
          <a:p>
            <a:pPr lvl="2"/>
            <a:r>
              <a:rPr lang="en-US" dirty="0" smtClean="0"/>
              <a:t>Bourne Again Shell</a:t>
            </a:r>
          </a:p>
          <a:p>
            <a:pPr lvl="2"/>
            <a:r>
              <a:rPr lang="en-US" dirty="0" smtClean="0"/>
              <a:t>Reimplementation of a shell from 1977</a:t>
            </a:r>
          </a:p>
          <a:p>
            <a:pPr lvl="2"/>
            <a:r>
              <a:rPr lang="en-US" dirty="0" smtClean="0"/>
              <a:t>Every OS/X Mac</a:t>
            </a:r>
          </a:p>
          <a:p>
            <a:pPr lvl="2"/>
            <a:r>
              <a:rPr lang="en-US" dirty="0" smtClean="0"/>
              <a:t>Every Linux box in the world</a:t>
            </a:r>
          </a:p>
          <a:p>
            <a:pPr lvl="2"/>
            <a:r>
              <a:rPr lang="en-US" dirty="0" smtClean="0"/>
              <a:t>Every supercomputer</a:t>
            </a:r>
          </a:p>
          <a:p>
            <a:pPr lvl="1"/>
            <a:r>
              <a:rPr lang="en-US" dirty="0" smtClean="0"/>
              <a:t>’Programming’ language itself</a:t>
            </a:r>
          </a:p>
          <a:p>
            <a:pPr lvl="2"/>
            <a:r>
              <a:rPr lang="en-US" dirty="0" smtClean="0"/>
              <a:t>‘scripting’ language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3275"/>
          <a:stretch/>
        </p:blipFill>
        <p:spPr>
          <a:xfrm>
            <a:off x="6932809" y="3389750"/>
            <a:ext cx="1584890" cy="181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2265" y="5302950"/>
            <a:ext cx="158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Ken Thompson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2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Where is the command line?</a:t>
            </a:r>
          </a:p>
          <a:p>
            <a:pPr lvl="1">
              <a:defRPr/>
            </a:pPr>
            <a:r>
              <a:rPr lang="en-US" dirty="0"/>
              <a:t>Mac (pre-installed)</a:t>
            </a:r>
          </a:p>
          <a:p>
            <a:pPr lvl="2">
              <a:defRPr/>
            </a:pPr>
            <a:r>
              <a:rPr lang="en-US" dirty="0"/>
              <a:t>Applications -&gt; Utilities -&gt; Terminal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Windows (after install </a:t>
            </a:r>
            <a:r>
              <a:rPr lang="en-US" dirty="0" err="1"/>
              <a:t>Git</a:t>
            </a:r>
            <a:r>
              <a:rPr lang="en-US" dirty="0"/>
              <a:t> / Bash)</a:t>
            </a:r>
          </a:p>
          <a:p>
            <a:pPr lvl="2">
              <a:defRPr/>
            </a:pPr>
            <a:r>
              <a:rPr lang="en-US" dirty="0"/>
              <a:t>Start -&gt; </a:t>
            </a:r>
            <a:r>
              <a:rPr lang="en-US" dirty="0" err="1"/>
              <a:t>Git</a:t>
            </a:r>
            <a:r>
              <a:rPr lang="en-US" dirty="0"/>
              <a:t> -&gt; </a:t>
            </a:r>
            <a:r>
              <a:rPr lang="en-US" dirty="0" err="1"/>
              <a:t>Git</a:t>
            </a:r>
            <a:r>
              <a:rPr lang="en-US" dirty="0"/>
              <a:t> Bash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Give it a go!  Open a shell window.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1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Commands take ‘arguments’ </a:t>
            </a:r>
          </a:p>
          <a:p>
            <a:pPr lvl="1"/>
            <a:r>
              <a:rPr lang="en-US" dirty="0" smtClean="0"/>
              <a:t>Stuff after the command name</a:t>
            </a:r>
          </a:p>
          <a:p>
            <a:pPr lvl="1"/>
            <a:r>
              <a:rPr lang="en-US" dirty="0" smtClean="0"/>
              <a:t>Arguments alter the function of the command</a:t>
            </a:r>
          </a:p>
          <a:p>
            <a:pPr lvl="2"/>
            <a:r>
              <a:rPr lang="en-US" dirty="0" smtClean="0"/>
              <a:t>E.g. specify what file to use as input or output</a:t>
            </a:r>
          </a:p>
          <a:p>
            <a:pPr lvl="1"/>
            <a:r>
              <a:rPr lang="en-US" dirty="0" smtClean="0"/>
              <a:t>Many commands accept the special argument to return help, usually one of</a:t>
            </a:r>
          </a:p>
          <a:p>
            <a:pPr lvl="2"/>
            <a:r>
              <a:rPr lang="en-US" dirty="0" smtClean="0"/>
              <a:t>--help</a:t>
            </a:r>
          </a:p>
          <a:p>
            <a:pPr lvl="2"/>
            <a:r>
              <a:rPr lang="en-US" dirty="0" smtClean="0"/>
              <a:t>-help</a:t>
            </a:r>
          </a:p>
          <a:p>
            <a:pPr lvl="2"/>
            <a:r>
              <a:rPr lang="en-US" dirty="0" smtClean="0"/>
              <a:t>-h</a:t>
            </a:r>
          </a:p>
          <a:p>
            <a:pPr lvl="2"/>
            <a:r>
              <a:rPr lang="en-US" strike="sngStrike" dirty="0" smtClean="0"/>
              <a:t>-</a:t>
            </a:r>
            <a:r>
              <a:rPr lang="en-US" strike="sngStrike" dirty="0" err="1" smtClean="0"/>
              <a:t>omghelpmeImlost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45362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 tips and tricks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 completion is your friend</a:t>
            </a:r>
          </a:p>
          <a:p>
            <a:pPr lvl="1"/>
            <a:r>
              <a:rPr lang="en-US" dirty="0" smtClean="0"/>
              <a:t>When entering a file arguments</a:t>
            </a:r>
          </a:p>
          <a:p>
            <a:pPr lvl="1"/>
            <a:r>
              <a:rPr lang="en-US" dirty="0" smtClean="0"/>
              <a:t>When entering directory </a:t>
            </a:r>
            <a:r>
              <a:rPr lang="en-US" dirty="0" err="1" smtClean="0"/>
              <a:t>pathes</a:t>
            </a:r>
            <a:endParaRPr lang="en-US" dirty="0" smtClean="0"/>
          </a:p>
          <a:p>
            <a:pPr lvl="1"/>
            <a:r>
              <a:rPr lang="en-US" dirty="0" smtClean="0"/>
              <a:t>Hitting tab will autocomplete the filename!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 will pester you about this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720" y="3804634"/>
            <a:ext cx="26797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 for </a:t>
            </a:r>
            <a:r>
              <a:rPr lang="en-US" altLang="x-none" dirty="0" smtClean="0"/>
              <a:t>files </a:t>
            </a:r>
            <a:r>
              <a:rPr lang="en-US" altLang="x-none" dirty="0"/>
              <a:t>&amp; </a:t>
            </a:r>
            <a:r>
              <a:rPr lang="en-US" altLang="x-none" dirty="0" err="1" smtClean="0"/>
              <a:t>dirs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By category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Create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 err="1">
                <a:latin typeface="Courier New" charset="0"/>
              </a:rPr>
              <a:t>mkdir</a:t>
            </a:r>
            <a:endParaRPr lang="en-US" altLang="x-none" dirty="0">
              <a:latin typeface="Courier New" charset="0"/>
            </a:endParaRP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various (e.g., </a:t>
            </a:r>
            <a:r>
              <a:rPr lang="en-US" altLang="x-none" dirty="0" err="1" smtClean="0">
                <a:latin typeface="Courier New" charset="0"/>
              </a:rPr>
              <a:t>cp</a:t>
            </a:r>
            <a:r>
              <a:rPr lang="en-US" altLang="x-none" dirty="0" smtClean="0">
                <a:latin typeface="Courier New" charset="0"/>
              </a:rPr>
              <a:t>, touch</a:t>
            </a:r>
            <a:r>
              <a:rPr lang="en-US" altLang="x-none" dirty="0" smtClean="0"/>
              <a:t>)</a:t>
            </a:r>
            <a:endParaRPr lang="en-US" altLang="x-none" dirty="0"/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View contents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>
                <a:latin typeface="Courier New" charset="0"/>
              </a:rPr>
              <a:t>ls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</a:t>
            </a:r>
            <a:r>
              <a:rPr lang="en-US" altLang="x-none" dirty="0">
                <a:latin typeface="Courier New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Remove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 err="1">
                <a:latin typeface="Courier New" charset="0"/>
              </a:rPr>
              <a:t>rmdir</a:t>
            </a:r>
            <a:endParaRPr lang="en-US" altLang="x-none" dirty="0">
              <a:latin typeface="Courier New" charset="0"/>
            </a:endParaRP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</a:t>
            </a:r>
            <a:r>
              <a:rPr lang="en-US" altLang="x-none" dirty="0" err="1">
                <a:latin typeface="Courier New" charset="0"/>
              </a:rPr>
              <a:t>rm</a:t>
            </a:r>
            <a:endParaRPr lang="en-US" altLang="x-none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32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are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070245"/>
          </a:xfrm>
        </p:spPr>
        <p:txBody>
          <a:bodyPr>
            <a:normAutofit/>
          </a:bodyPr>
          <a:lstStyle/>
          <a:p>
            <a:r>
              <a:rPr lang="en-US" dirty="0" smtClean="0"/>
              <a:t>How many of you have written some code?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?  Did you create .m files?</a:t>
            </a:r>
          </a:p>
          <a:p>
            <a:pPr lvl="1"/>
            <a:r>
              <a:rPr lang="en-US" dirty="0" smtClean="0"/>
              <a:t>C / C++?</a:t>
            </a:r>
          </a:p>
          <a:p>
            <a:pPr lvl="1"/>
            <a:r>
              <a:rPr lang="en-US" dirty="0" smtClean="0"/>
              <a:t>R?</a:t>
            </a:r>
          </a:p>
          <a:p>
            <a:pPr lvl="1"/>
            <a:r>
              <a:rPr lang="en-US" dirty="0" smtClean="0"/>
              <a:t>Python?</a:t>
            </a:r>
          </a:p>
          <a:p>
            <a:r>
              <a:rPr lang="en-US" dirty="0" smtClean="0"/>
              <a:t>Did you use functions?</a:t>
            </a:r>
          </a:p>
          <a:p>
            <a:r>
              <a:rPr lang="en-US" dirty="0" smtClean="0"/>
              <a:t>Did you use version control during development?</a:t>
            </a:r>
          </a:p>
          <a:p>
            <a:r>
              <a:rPr lang="en-US" dirty="0" smtClean="0"/>
              <a:t>Did you work in a team?</a:t>
            </a:r>
          </a:p>
          <a:p>
            <a:r>
              <a:rPr lang="en-US" dirty="0" smtClean="0"/>
              <a:t>Did you write documentation or tests?</a:t>
            </a:r>
          </a:p>
        </p:txBody>
      </p:sp>
    </p:spTree>
    <p:extLst>
      <p:ext uri="{BB962C8B-B14F-4D97-AF65-F5344CB8AC3E}">
        <p14:creationId xmlns:p14="http://schemas.microsoft.com/office/powerpoint/2010/main" val="199613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Navigate to a location</a:t>
            </a:r>
          </a:p>
          <a:p>
            <a:r>
              <a:rPr lang="en-US" dirty="0" smtClean="0"/>
              <a:t>Create a project directory</a:t>
            </a:r>
          </a:p>
          <a:p>
            <a:pPr lvl="1"/>
            <a:r>
              <a:rPr lang="en-US" dirty="0" smtClean="0"/>
              <a:t>Create a README</a:t>
            </a:r>
          </a:p>
          <a:p>
            <a:pPr lvl="1"/>
            <a:r>
              <a:rPr lang="en-US" dirty="0" smtClean="0"/>
              <a:t>Download the HCEP data</a:t>
            </a:r>
          </a:p>
          <a:p>
            <a:pPr lvl="1"/>
            <a:r>
              <a:rPr lang="en-US" dirty="0" smtClean="0"/>
              <a:t>Unpack the data</a:t>
            </a:r>
          </a:p>
          <a:p>
            <a:pPr lvl="1"/>
            <a:r>
              <a:rPr lang="en-US" dirty="0" smtClean="0"/>
              <a:t>Look at the data</a:t>
            </a:r>
          </a:p>
          <a:p>
            <a:r>
              <a:rPr lang="en-US" dirty="0" smtClean="0"/>
              <a:t>Automate the workflow</a:t>
            </a:r>
          </a:p>
        </p:txBody>
      </p:sp>
    </p:spTree>
    <p:extLst>
      <p:ext uri="{BB962C8B-B14F-4D97-AF65-F5344CB8AC3E}">
        <p14:creationId xmlns:p14="http://schemas.microsoft.com/office/powerpoint/2010/main" val="145637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shell commands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622855"/>
              </p:ext>
            </p:extLst>
          </p:nvPr>
        </p:nvGraphicFramePr>
        <p:xfrm>
          <a:off x="457200" y="1600200"/>
          <a:ext cx="8229600" cy="4641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Command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Task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Example usage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List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ls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Copy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cp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original_file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new_file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mv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Move / rename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mv original_file new_file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rm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Remove / delete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rm original_file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Change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cd some_directory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pwd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Print working / current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pwd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mkdir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Create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mkdir some_directory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rmdir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Remove / delete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rmdir some_directory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cat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cat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head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begining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of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head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tail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end of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tail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Search file for matching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grep search.text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sort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Sort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sort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uniq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Print unique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uniq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diff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Compare to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diff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original_file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new_file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unzip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Uncompress</a:t>
                      </a:r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a 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unzip </a:t>
                      </a:r>
                      <a:r>
                        <a:rPr lang="en-US" sz="13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compressed_file.zip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Download</a:t>
                      </a:r>
                      <a:r>
                        <a:rPr lang="en-US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a file using its 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curl some</a:t>
                      </a:r>
                      <a:r>
                        <a:rPr lang="en-US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2024" y="6374516"/>
            <a:ext cx="8999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x-none" dirty="0">
                <a:solidFill>
                  <a:srgbClr val="000000"/>
                </a:solidFill>
                <a:latin typeface="Calibri" charset="0"/>
              </a:rPr>
              <a:t>Also see </a:t>
            </a:r>
            <a:r>
              <a:rPr lang="en-US" altLang="x-none" dirty="0">
                <a:solidFill>
                  <a:srgbClr val="000000"/>
                </a:solidFill>
                <a:latin typeface="Calibri" charset="0"/>
                <a:hlinkClick r:id="rId2"/>
              </a:rPr>
              <a:t>http://</a:t>
            </a:r>
            <a:r>
              <a:rPr lang="en-US" altLang="x-none" dirty="0" smtClean="0">
                <a:solidFill>
                  <a:srgbClr val="000000"/>
                </a:solidFill>
                <a:latin typeface="Calibri" charset="0"/>
                <a:hlinkClick r:id="rId2"/>
              </a:rPr>
              <a:t>www.pixelbeat.org/cmdline.html</a:t>
            </a:r>
            <a:r>
              <a:rPr lang="en-US" altLang="x-none" dirty="0" smtClean="0">
                <a:solidFill>
                  <a:srgbClr val="000000"/>
                </a:solidFill>
                <a:latin typeface="Calibri" charset="0"/>
              </a:rPr>
              <a:t> or google ‘shell + command name’</a:t>
            </a:r>
            <a:endParaRPr lang="en-US" altLang="x-none" dirty="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65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this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070245"/>
          </a:xfrm>
        </p:spPr>
        <p:txBody>
          <a:bodyPr>
            <a:normAutofit/>
          </a:bodyPr>
          <a:lstStyle/>
          <a:p>
            <a:r>
              <a:rPr lang="en-US" dirty="0" smtClean="0"/>
              <a:t>If you answered ‘No’ to any of the previous questions you are in the right place!</a:t>
            </a:r>
          </a:p>
          <a:p>
            <a:endParaRPr lang="en-US" dirty="0"/>
          </a:p>
          <a:p>
            <a:r>
              <a:rPr lang="en-US" dirty="0" smtClean="0"/>
              <a:t>Software Engineering for Data Scientists</a:t>
            </a:r>
          </a:p>
          <a:p>
            <a:pPr lvl="1"/>
            <a:r>
              <a:rPr lang="en-US" dirty="0" smtClean="0"/>
              <a:t>Software Engineering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pplication </a:t>
            </a:r>
            <a:r>
              <a:rPr lang="en-US" dirty="0"/>
              <a:t>of </a:t>
            </a:r>
            <a:r>
              <a:rPr lang="en-US" dirty="0">
                <a:hlinkClick r:id="rId3"/>
              </a:rPr>
              <a:t>engineering</a:t>
            </a:r>
            <a:r>
              <a:rPr lang="en-US" dirty="0"/>
              <a:t> to the </a:t>
            </a:r>
            <a:r>
              <a:rPr lang="en-US" dirty="0">
                <a:hlinkClick r:id="rId4"/>
              </a:rPr>
              <a:t>design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development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implementation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testing</a:t>
            </a:r>
            <a:r>
              <a:rPr lang="en-US" dirty="0"/>
              <a:t> and </a:t>
            </a:r>
            <a:r>
              <a:rPr lang="en-US" dirty="0">
                <a:hlinkClick r:id="rId8"/>
              </a:rPr>
              <a:t>maintenance</a:t>
            </a:r>
            <a:r>
              <a:rPr lang="en-US" dirty="0"/>
              <a:t> of </a:t>
            </a:r>
            <a:r>
              <a:rPr lang="en-US" dirty="0">
                <a:hlinkClick r:id="rId9"/>
              </a:rPr>
              <a:t>software</a:t>
            </a:r>
            <a:r>
              <a:rPr lang="en-US" dirty="0"/>
              <a:t> in a systematic </a:t>
            </a:r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Data Science</a:t>
            </a:r>
          </a:p>
          <a:p>
            <a:pPr lvl="2"/>
            <a:r>
              <a:rPr lang="en-US" dirty="0" smtClean="0"/>
              <a:t>Data </a:t>
            </a:r>
            <a:r>
              <a:rPr lang="en-US" dirty="0"/>
              <a:t>Science Methods for Clean Energy </a:t>
            </a:r>
            <a:r>
              <a:rPr lang="en-US" dirty="0" smtClean="0"/>
              <a:t>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5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Data Science?</a:t>
            </a:r>
            <a:endParaRPr lang="en-US" dirty="0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52" y="1850721"/>
            <a:ext cx="3671888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31731" y="5734042"/>
            <a:ext cx="8624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hlinkClick r:id="rId4"/>
              </a:rPr>
              <a:t>http://</a:t>
            </a:r>
            <a:r>
              <a:rPr lang="en-US" dirty="0" err="1" smtClean="0">
                <a:hlinkClick r:id="rId4"/>
              </a:rPr>
              <a:t>www.forbes.com</a:t>
            </a:r>
            <a:r>
              <a:rPr lang="en-US" dirty="0" smtClean="0">
                <a:hlinkClick r:id="rId4"/>
              </a:rPr>
              <a:t>/sites/</a:t>
            </a:r>
            <a:r>
              <a:rPr lang="en-US" dirty="0" err="1" smtClean="0">
                <a:hlinkClick r:id="rId4"/>
              </a:rPr>
              <a:t>gilpress</a:t>
            </a:r>
            <a:r>
              <a:rPr lang="en-US" dirty="0" smtClean="0">
                <a:hlinkClick r:id="rId4"/>
              </a:rPr>
              <a:t>/2013/05/28/a-very-short-history-of-data-science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192055" y="3469369"/>
            <a:ext cx="2379945" cy="1256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7855687">
            <a:off x="160431" y="3341712"/>
            <a:ext cx="3373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Software Engineering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870806" y="3469369"/>
            <a:ext cx="1893249" cy="254971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4489023">
            <a:off x="6437606" y="3341709"/>
            <a:ext cx="1462260" cy="5232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rgbClr val="00B050"/>
                </a:solidFill>
              </a:rPr>
              <a:t>DSMCER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75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Software Engineering?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Engineering principles</a:t>
            </a:r>
          </a:p>
          <a:p>
            <a:pPr lvl="1"/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Development</a:t>
            </a:r>
          </a:p>
          <a:p>
            <a:pPr lvl="1"/>
            <a:r>
              <a:rPr lang="en-US" dirty="0" smtClean="0"/>
              <a:t>Implementation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Maintenance</a:t>
            </a:r>
          </a:p>
          <a:p>
            <a:pPr lvl="1"/>
            <a:r>
              <a:rPr lang="en-US" dirty="0" smtClean="0"/>
              <a:t>Documentation</a:t>
            </a:r>
          </a:p>
          <a:p>
            <a:r>
              <a:rPr lang="en-US" dirty="0" smtClean="0"/>
              <a:t>Engineering vs. Programming</a:t>
            </a:r>
          </a:p>
          <a:p>
            <a:pPr lvl="1"/>
            <a:r>
              <a:rPr lang="en-US" dirty="0" smtClean="0"/>
              <a:t>Solo vs. group? Programming is implementation?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6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Programming vs. Soft. Eng.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Relate writing to software</a:t>
            </a:r>
            <a:endParaRPr lang="en-US" dirty="0"/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448366"/>
              </p:ext>
            </p:extLst>
          </p:nvPr>
        </p:nvGraphicFramePr>
        <p:xfrm>
          <a:off x="2349674" y="2290159"/>
          <a:ext cx="2033588" cy="3744912"/>
        </p:xfrm>
        <a:graphic>
          <a:graphicData uri="http://schemas.openxmlformats.org/drawingml/2006/table">
            <a:tbl>
              <a:tblPr/>
              <a:tblGrid>
                <a:gridCol w="2033588"/>
              </a:tblGrid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Writer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96196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Writing quality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Content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6969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Structure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Review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Group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094644"/>
              </p:ext>
            </p:extLst>
          </p:nvPr>
        </p:nvGraphicFramePr>
        <p:xfrm>
          <a:off x="4584874" y="2264759"/>
          <a:ext cx="2033588" cy="3744912"/>
        </p:xfrm>
        <a:graphic>
          <a:graphicData uri="http://schemas.openxmlformats.org/drawingml/2006/table">
            <a:tbl>
              <a:tblPr/>
              <a:tblGrid>
                <a:gridCol w="2033588"/>
              </a:tblGrid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Soft. Eng.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96196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Code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 quality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Features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6969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Design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Testing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7" name="AutoShape 48"/>
          <p:cNvSpPr>
            <a:spLocks noChangeArrowheads="1"/>
          </p:cNvSpPr>
          <p:nvPr/>
        </p:nvSpPr>
        <p:spPr bwMode="auto">
          <a:xfrm>
            <a:off x="368474" y="3026759"/>
            <a:ext cx="1600200" cy="612775"/>
          </a:xfrm>
          <a:prstGeom prst="wedgeRoundRectCallout">
            <a:avLst>
              <a:gd name="adj1" fmla="val 75718"/>
              <a:gd name="adj2" fmla="val 11204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Freshman English</a:t>
            </a:r>
          </a:p>
        </p:txBody>
      </p:sp>
      <p:sp>
        <p:nvSpPr>
          <p:cNvPr id="8" name="AutoShape 49"/>
          <p:cNvSpPr>
            <a:spLocks noChangeArrowheads="1"/>
          </p:cNvSpPr>
          <p:nvPr/>
        </p:nvSpPr>
        <p:spPr bwMode="auto">
          <a:xfrm>
            <a:off x="6845474" y="3026759"/>
            <a:ext cx="1981200" cy="612775"/>
          </a:xfrm>
          <a:prstGeom prst="wedgeRoundRectCallout">
            <a:avLst>
              <a:gd name="adj1" fmla="val -68574"/>
              <a:gd name="adj2" fmla="val 15477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Programming</a:t>
            </a:r>
          </a:p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class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722329" y="3843687"/>
            <a:ext cx="621082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x-none" sz="13800" dirty="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10" name="AutoShape 48"/>
          <p:cNvSpPr>
            <a:spLocks noChangeArrowheads="1"/>
          </p:cNvSpPr>
          <p:nvPr/>
        </p:nvSpPr>
        <p:spPr bwMode="auto">
          <a:xfrm>
            <a:off x="444674" y="6150959"/>
            <a:ext cx="3810000" cy="612775"/>
          </a:xfrm>
          <a:prstGeom prst="wedgeRoundRectCallout">
            <a:avLst>
              <a:gd name="adj1" fmla="val -13801"/>
              <a:gd name="adj2" fmla="val -226646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Composition &amp; literature classes, professional writer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 flipV="1">
            <a:off x="6471085" y="4070573"/>
            <a:ext cx="776288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x-none" sz="13800" dirty="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12" name="AutoShape 48"/>
          <p:cNvSpPr>
            <a:spLocks noChangeArrowheads="1"/>
          </p:cNvSpPr>
          <p:nvPr/>
        </p:nvSpPr>
        <p:spPr bwMode="auto">
          <a:xfrm>
            <a:off x="5092874" y="6152003"/>
            <a:ext cx="3733800" cy="612775"/>
          </a:xfrm>
          <a:prstGeom prst="wedgeRoundRectCallout">
            <a:avLst>
              <a:gd name="adj1" fmla="val 4114"/>
              <a:gd name="adj2" fmla="val -229611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Software engineering</a:t>
            </a:r>
          </a:p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Working teams on software project</a:t>
            </a:r>
            <a:endParaRPr lang="en-US" dirty="0">
              <a:solidFill>
                <a:srgbClr val="000000"/>
              </a:solidFill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this class isn’t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 grad level CSE Software Engineering (SE) class</a:t>
            </a:r>
          </a:p>
          <a:p>
            <a:endParaRPr lang="en-US" dirty="0"/>
          </a:p>
          <a:p>
            <a:r>
              <a:rPr lang="en-US" dirty="0" smtClean="0"/>
              <a:t>Full of SE theory</a:t>
            </a:r>
          </a:p>
          <a:p>
            <a:pPr lvl="1"/>
            <a:r>
              <a:rPr lang="en-US" dirty="0" smtClean="0"/>
              <a:t>(Yes, there is theory in SE)</a:t>
            </a:r>
          </a:p>
          <a:p>
            <a:endParaRPr lang="en-US" dirty="0"/>
          </a:p>
          <a:p>
            <a:r>
              <a:rPr lang="en-US" dirty="0" smtClean="0"/>
              <a:t>Assuming you have a lot of background in software development in Python</a:t>
            </a:r>
          </a:p>
          <a:p>
            <a:endParaRPr lang="en-US" dirty="0" smtClean="0"/>
          </a:p>
          <a:p>
            <a:r>
              <a:rPr lang="en-US" dirty="0" smtClean="0"/>
              <a:t>Boring!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this class is!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Experience in creating reusable software artifacts for science, engineering &amp; industry</a:t>
            </a:r>
          </a:p>
          <a:p>
            <a:r>
              <a:rPr lang="en-US" dirty="0" smtClean="0"/>
              <a:t>Experience doing collaborative software development using real world tools</a:t>
            </a:r>
          </a:p>
          <a:p>
            <a:r>
              <a:rPr lang="en-US" dirty="0" smtClean="0"/>
              <a:t>Elevates software engineering to the level of an engineering skill like technical writing, process engineering, etc.</a:t>
            </a:r>
          </a:p>
          <a:p>
            <a:r>
              <a:rPr lang="en-US" dirty="0" smtClean="0"/>
              <a:t>Elevates software to a first class research product like publications, patents, and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5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12064</TotalTime>
  <Words>1292</Words>
  <Application>Microsoft Macintosh PowerPoint</Application>
  <PresentationFormat>On-screen Show (4:3)</PresentationFormat>
  <Paragraphs>381</Paragraphs>
  <Slides>31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Calibri</vt:lpstr>
      <vt:lpstr>Comic Sans MS</vt:lpstr>
      <vt:lpstr>Courier New</vt:lpstr>
      <vt:lpstr>Mangal</vt:lpstr>
      <vt:lpstr>ＭＳ Ｐゴシック</vt:lpstr>
      <vt:lpstr>Arial</vt:lpstr>
      <vt:lpstr>Office Theme</vt:lpstr>
      <vt:lpstr>Software Engineering for Data Scientists</vt:lpstr>
      <vt:lpstr>Who is that guy Dave?</vt:lpstr>
      <vt:lpstr>Who are you?</vt:lpstr>
      <vt:lpstr>What is this class?</vt:lpstr>
      <vt:lpstr>What is Data Science?</vt:lpstr>
      <vt:lpstr>What is Software Engineering?</vt:lpstr>
      <vt:lpstr>Programming vs. Soft. Eng.</vt:lpstr>
      <vt:lpstr>What this class isn’t</vt:lpstr>
      <vt:lpstr>What this class is!</vt:lpstr>
      <vt:lpstr>What you will learn</vt:lpstr>
      <vt:lpstr>What you will learn</vt:lpstr>
      <vt:lpstr>What you will learn</vt:lpstr>
      <vt:lpstr>What you will learn</vt:lpstr>
      <vt:lpstr>What you will learn</vt:lpstr>
      <vt:lpstr>Course structure</vt:lpstr>
      <vt:lpstr>Course structure</vt:lpstr>
      <vt:lpstr>Course structure</vt:lpstr>
      <vt:lpstr>Grading</vt:lpstr>
      <vt:lpstr>On to content!</vt:lpstr>
      <vt:lpstr>Data!</vt:lpstr>
      <vt:lpstr>Data schema</vt:lpstr>
      <vt:lpstr>File system basics</vt:lpstr>
      <vt:lpstr>GUI vs. Command line</vt:lpstr>
      <vt:lpstr>Why pointy clicky bad</vt:lpstr>
      <vt:lpstr>Command line tools</vt:lpstr>
      <vt:lpstr>Command line tools</vt:lpstr>
      <vt:lpstr>Command line tools</vt:lpstr>
      <vt:lpstr>Command line tips and tricks</vt:lpstr>
      <vt:lpstr>Commands for files &amp; dirs</vt:lpstr>
      <vt:lpstr>Demo</vt:lpstr>
      <vt:lpstr>Useful shell commands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482</cp:revision>
  <dcterms:created xsi:type="dcterms:W3CDTF">2015-01-21T04:58:27Z</dcterms:created>
  <dcterms:modified xsi:type="dcterms:W3CDTF">2018-01-04T16:09:43Z</dcterms:modified>
</cp:coreProperties>
</file>